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image" Target="../media/image-18-9.png"/><Relationship Id="rId10" Type="http://schemas.openxmlformats.org/officeDocument/2006/relationships/image" Target="../media/image-18-10.png"/><Relationship Id="rId11" Type="http://schemas.openxmlformats.org/officeDocument/2006/relationships/image" Target="../media/image-18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image" Target="../media/image-22-7.png"/><Relationship Id="rId8" Type="http://schemas.openxmlformats.org/officeDocument/2006/relationships/image" Target="../media/image-22-8.png"/><Relationship Id="rId9" Type="http://schemas.openxmlformats.org/officeDocument/2006/relationships/image" Target="../media/image-22-9.png"/><Relationship Id="rId10" Type="http://schemas.openxmlformats.org/officeDocument/2006/relationships/image" Target="../media/image-22-10.png"/><Relationship Id="rId11" Type="http://schemas.openxmlformats.org/officeDocument/2006/relationships/image" Target="../media/image-22-11.png"/><Relationship Id="rId12" Type="http://schemas.openxmlformats.org/officeDocument/2006/relationships/image" Target="../media/image-22-12.png"/><Relationship Id="rId13" Type="http://schemas.openxmlformats.org/officeDocument/2006/relationships/image" Target="../media/image-22-13.png"/><Relationship Id="rId14" Type="http://schemas.openxmlformats.org/officeDocument/2006/relationships/image" Target="../media/image-22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png"/><Relationship Id="rId7" Type="http://schemas.openxmlformats.org/officeDocument/2006/relationships/image" Target="../media/image-24-7.png"/><Relationship Id="rId8" Type="http://schemas.openxmlformats.org/officeDocument/2006/relationships/image" Target="../media/image-24-8.png"/><Relationship Id="rId9" Type="http://schemas.openxmlformats.org/officeDocument/2006/relationships/image" Target="../media/image-24-9.png"/><Relationship Id="rId10" Type="http://schemas.openxmlformats.org/officeDocument/2006/relationships/image" Target="../media/image-24-10.png"/><Relationship Id="rId11" Type="http://schemas.openxmlformats.org/officeDocument/2006/relationships/image" Target="../media/image-24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png"/><Relationship Id="rId7" Type="http://schemas.openxmlformats.org/officeDocument/2006/relationships/image" Target="../media/image-25-7.png"/><Relationship Id="rId8" Type="http://schemas.openxmlformats.org/officeDocument/2006/relationships/image" Target="../media/image-25-8.png"/><Relationship Id="rId9" Type="http://schemas.openxmlformats.org/officeDocument/2006/relationships/image" Target="../media/image-25-9.png"/><Relationship Id="rId10" Type="http://schemas.openxmlformats.org/officeDocument/2006/relationships/image" Target="../media/image-25-10.pn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03520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41264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41264"/>
            <a:ext cx="30083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Author: 22EUAI006 Ashika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88736"/>
            <a:ext cx="3008376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70248"/>
            <a:ext cx="13267944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Arrays in C – A Complete Guide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886968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#include &lt;stdio.h&gt;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5" name="Text 1"/>
          <p:cNvSpPr/>
          <p:nvPr/>
        </p:nvSpPr>
        <p:spPr>
          <a:xfrm>
            <a:off x="5660136" y="132588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 main() {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6" name="Text 2"/>
          <p:cNvSpPr/>
          <p:nvPr/>
        </p:nvSpPr>
        <p:spPr>
          <a:xfrm>
            <a:off x="5660136" y="1764792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int arr[5] = {10, 20, 30, 40, 50};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7" name="Text 3"/>
          <p:cNvSpPr/>
          <p:nvPr/>
        </p:nvSpPr>
        <p:spPr>
          <a:xfrm>
            <a:off x="5660136" y="2212848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for(int i = 0; i &lt; 5; i++) {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8" name="Text 4"/>
          <p:cNvSpPr/>
          <p:nvPr/>
        </p:nvSpPr>
        <p:spPr>
          <a:xfrm>
            <a:off x="5660136" y="265176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    printf("arr[%d] = %d\n", i, arr[i]);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9" name="Text 5"/>
          <p:cNvSpPr/>
          <p:nvPr/>
        </p:nvSpPr>
        <p:spPr>
          <a:xfrm>
            <a:off x="5660136" y="3099816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}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0" name="Text 6"/>
          <p:cNvSpPr/>
          <p:nvPr/>
        </p:nvSpPr>
        <p:spPr>
          <a:xfrm>
            <a:off x="5660136" y="3538728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return 0;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1" name="Text 7"/>
          <p:cNvSpPr/>
          <p:nvPr/>
        </p:nvSpPr>
        <p:spPr>
          <a:xfrm>
            <a:off x="5660136" y="397764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}</a:t>
            </a:r>
            <a:endParaRPr lang="en-US" sz="2110" dirty="0"/>
          </a:p>
        </p:txBody>
      </p:sp>
      <p:sp>
        <p:nvSpPr>
          <p:cNvPr id="12" name="Text 8"/>
          <p:cNvSpPr/>
          <p:nvPr/>
        </p:nvSpPr>
        <p:spPr>
          <a:xfrm>
            <a:off x="5660136" y="4425696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OUTPUT </a:t>
            </a:r>
            <a:endParaRPr lang="en-US" sz="2110" dirty="0"/>
          </a:p>
        </p:txBody>
      </p:sp>
      <p:sp>
        <p:nvSpPr>
          <p:cNvPr id="13" name="Text 9"/>
          <p:cNvSpPr/>
          <p:nvPr/>
        </p:nvSpPr>
        <p:spPr>
          <a:xfrm>
            <a:off x="5660136" y="4864608"/>
            <a:ext cx="8293608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840" dirty="0"/>
          </a:p>
        </p:txBody>
      </p:sp>
      <p:sp>
        <p:nvSpPr>
          <p:cNvPr id="14" name="Text 10"/>
          <p:cNvSpPr/>
          <p:nvPr/>
        </p:nvSpPr>
        <p:spPr>
          <a:xfrm>
            <a:off x="5660136" y="5148072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arr[0] = 10</a:t>
            </a:r>
            <a:endParaRPr lang="en-US" sz="2110" dirty="0"/>
          </a:p>
        </p:txBody>
      </p:sp>
      <p:sp>
        <p:nvSpPr>
          <p:cNvPr id="15" name="Text 11"/>
          <p:cNvSpPr/>
          <p:nvPr/>
        </p:nvSpPr>
        <p:spPr>
          <a:xfrm>
            <a:off x="5660136" y="5586984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arr[1] = 20</a:t>
            </a:r>
            <a:endParaRPr lang="en-US" sz="2110" dirty="0"/>
          </a:p>
        </p:txBody>
      </p:sp>
      <p:sp>
        <p:nvSpPr>
          <p:cNvPr id="16" name="Text 12"/>
          <p:cNvSpPr/>
          <p:nvPr/>
        </p:nvSpPr>
        <p:spPr>
          <a:xfrm>
            <a:off x="5660136" y="6025896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arr[2] = 30</a:t>
            </a:r>
            <a:endParaRPr lang="en-US" sz="2110" dirty="0"/>
          </a:p>
        </p:txBody>
      </p:sp>
      <p:sp>
        <p:nvSpPr>
          <p:cNvPr id="17" name="Text 13"/>
          <p:cNvSpPr/>
          <p:nvPr/>
        </p:nvSpPr>
        <p:spPr>
          <a:xfrm>
            <a:off x="5660136" y="6473952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arr[3] = 40</a:t>
            </a:r>
            <a:endParaRPr lang="en-US" sz="2110" dirty="0"/>
          </a:p>
        </p:txBody>
      </p:sp>
      <p:sp>
        <p:nvSpPr>
          <p:cNvPr id="18" name="Text 14"/>
          <p:cNvSpPr/>
          <p:nvPr/>
        </p:nvSpPr>
        <p:spPr>
          <a:xfrm>
            <a:off x="5660136" y="6912864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arr[4] = 50</a:t>
            </a:r>
            <a:endParaRPr lang="en-US" sz="21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1490472"/>
            <a:ext cx="2843784" cy="19385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4400" y="1591056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14400" y="2057400"/>
            <a:ext cx="245059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06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14400" y="3044952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87705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81328"/>
            <a:ext cx="978408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1324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Example Program – Sum of Elements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557784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#include &lt;stdio.h&gt;</a:t>
            </a:r>
            <a:endParaRPr lang="en-US" sz="2680" dirty="0"/>
          </a:p>
          <a:p>
            <a:pPr algn="l" indent="0" marL="0">
              <a:lnSpc>
                <a:spcPts val="3220"/>
              </a:lnSpc>
              <a:buNone/>
            </a:pPr>
            <a:endParaRPr lang="en-US" sz="2680" dirty="0"/>
          </a:p>
        </p:txBody>
      </p:sp>
      <p:sp>
        <p:nvSpPr>
          <p:cNvPr id="5" name="Text 1"/>
          <p:cNvSpPr/>
          <p:nvPr/>
        </p:nvSpPr>
        <p:spPr>
          <a:xfrm>
            <a:off x="685800" y="1124712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 main() {</a:t>
            </a:r>
            <a:endParaRPr lang="en-US" sz="2680" dirty="0"/>
          </a:p>
          <a:p>
            <a:pPr algn="l" indent="0" marL="0">
              <a:lnSpc>
                <a:spcPts val="3220"/>
              </a:lnSpc>
              <a:buNone/>
            </a:pPr>
            <a:endParaRPr lang="en-US" sz="2680" dirty="0"/>
          </a:p>
        </p:txBody>
      </p:sp>
      <p:sp>
        <p:nvSpPr>
          <p:cNvPr id="6" name="Text 2"/>
          <p:cNvSpPr/>
          <p:nvPr/>
        </p:nvSpPr>
        <p:spPr>
          <a:xfrm>
            <a:off x="685800" y="1691640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int arr[5] = {5, 10, 15, 20, 25};</a:t>
            </a:r>
            <a:endParaRPr lang="en-US" sz="2680" dirty="0"/>
          </a:p>
          <a:p>
            <a:pPr algn="l" indent="0" marL="0">
              <a:lnSpc>
                <a:spcPts val="3220"/>
              </a:lnSpc>
              <a:buNone/>
            </a:pPr>
            <a:endParaRPr lang="en-US" sz="2680" dirty="0"/>
          </a:p>
        </p:txBody>
      </p:sp>
      <p:sp>
        <p:nvSpPr>
          <p:cNvPr id="7" name="Text 3"/>
          <p:cNvSpPr/>
          <p:nvPr/>
        </p:nvSpPr>
        <p:spPr>
          <a:xfrm>
            <a:off x="685800" y="2249424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int sum = 0;</a:t>
            </a:r>
            <a:endParaRPr lang="en-US" sz="2680" dirty="0"/>
          </a:p>
          <a:p>
            <a:pPr algn="l" indent="0" marL="0">
              <a:lnSpc>
                <a:spcPts val="3220"/>
              </a:lnSpc>
              <a:buNone/>
            </a:pPr>
            <a:endParaRPr lang="en-US" sz="2680" dirty="0"/>
          </a:p>
        </p:txBody>
      </p:sp>
      <p:sp>
        <p:nvSpPr>
          <p:cNvPr id="8" name="Text 4"/>
          <p:cNvSpPr/>
          <p:nvPr/>
        </p:nvSpPr>
        <p:spPr>
          <a:xfrm>
            <a:off x="685800" y="2816352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for(int i = 0; i &lt; 5; i++) {</a:t>
            </a:r>
            <a:endParaRPr lang="en-US" sz="2680" dirty="0"/>
          </a:p>
          <a:p>
            <a:pPr algn="l" indent="0" marL="0">
              <a:lnSpc>
                <a:spcPts val="3220"/>
              </a:lnSpc>
              <a:buNone/>
            </a:pPr>
            <a:endParaRPr lang="en-US" sz="2680" dirty="0"/>
          </a:p>
        </p:txBody>
      </p:sp>
      <p:sp>
        <p:nvSpPr>
          <p:cNvPr id="9" name="Text 5"/>
          <p:cNvSpPr/>
          <p:nvPr/>
        </p:nvSpPr>
        <p:spPr>
          <a:xfrm>
            <a:off x="685800" y="3374136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    sum += arr[i];</a:t>
            </a:r>
            <a:endParaRPr lang="en-US" sz="2680" dirty="0"/>
          </a:p>
          <a:p>
            <a:pPr algn="l" indent="0" marL="0">
              <a:lnSpc>
                <a:spcPts val="3220"/>
              </a:lnSpc>
              <a:buNone/>
            </a:pPr>
            <a:endParaRPr lang="en-US" sz="2680" dirty="0"/>
          </a:p>
        </p:txBody>
      </p:sp>
      <p:sp>
        <p:nvSpPr>
          <p:cNvPr id="10" name="Text 6"/>
          <p:cNvSpPr/>
          <p:nvPr/>
        </p:nvSpPr>
        <p:spPr>
          <a:xfrm>
            <a:off x="685800" y="3941064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}</a:t>
            </a:r>
            <a:endParaRPr lang="en-US" sz="2680" dirty="0"/>
          </a:p>
          <a:p>
            <a:pPr algn="l" indent="0" marL="0">
              <a:lnSpc>
                <a:spcPts val="3220"/>
              </a:lnSpc>
              <a:buNone/>
            </a:pPr>
            <a:endParaRPr lang="en-US" sz="2680" dirty="0"/>
          </a:p>
        </p:txBody>
      </p:sp>
      <p:sp>
        <p:nvSpPr>
          <p:cNvPr id="11" name="Text 7"/>
          <p:cNvSpPr/>
          <p:nvPr/>
        </p:nvSpPr>
        <p:spPr>
          <a:xfrm>
            <a:off x="685800" y="4507992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printf("Sum = %d", sum);</a:t>
            </a:r>
            <a:endParaRPr lang="en-US" sz="2680" dirty="0"/>
          </a:p>
          <a:p>
            <a:pPr algn="l" indent="0" marL="0">
              <a:lnSpc>
                <a:spcPts val="3220"/>
              </a:lnSpc>
              <a:buNone/>
            </a:pPr>
            <a:endParaRPr lang="en-US" sz="2680" dirty="0"/>
          </a:p>
        </p:txBody>
      </p:sp>
      <p:sp>
        <p:nvSpPr>
          <p:cNvPr id="12" name="Text 8"/>
          <p:cNvSpPr/>
          <p:nvPr/>
        </p:nvSpPr>
        <p:spPr>
          <a:xfrm>
            <a:off x="685800" y="5065776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return 0;</a:t>
            </a:r>
            <a:endParaRPr lang="en-US" sz="2680" dirty="0"/>
          </a:p>
          <a:p>
            <a:pPr algn="l" indent="0" marL="0">
              <a:lnSpc>
                <a:spcPts val="3220"/>
              </a:lnSpc>
              <a:buNone/>
            </a:pPr>
            <a:endParaRPr lang="en-US" sz="2680" dirty="0"/>
          </a:p>
        </p:txBody>
      </p:sp>
      <p:sp>
        <p:nvSpPr>
          <p:cNvPr id="13" name="Text 9"/>
          <p:cNvSpPr/>
          <p:nvPr/>
        </p:nvSpPr>
        <p:spPr>
          <a:xfrm>
            <a:off x="685800" y="5632704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}</a:t>
            </a:r>
            <a:endParaRPr lang="en-US" sz="2680" dirty="0"/>
          </a:p>
        </p:txBody>
      </p:sp>
      <p:sp>
        <p:nvSpPr>
          <p:cNvPr id="14" name="Text 10"/>
          <p:cNvSpPr/>
          <p:nvPr/>
        </p:nvSpPr>
        <p:spPr>
          <a:xfrm>
            <a:off x="685800" y="6190488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OUTPUT:</a:t>
            </a:r>
            <a:endParaRPr lang="en-US" sz="2680" dirty="0"/>
          </a:p>
        </p:txBody>
      </p:sp>
      <p:sp>
        <p:nvSpPr>
          <p:cNvPr id="15" name="Text 11"/>
          <p:cNvSpPr/>
          <p:nvPr/>
        </p:nvSpPr>
        <p:spPr>
          <a:xfrm>
            <a:off x="685800" y="6757416"/>
            <a:ext cx="829360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6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Sum = 7 </a:t>
            </a:r>
            <a:endParaRPr lang="en-US" sz="2680" dirty="0"/>
          </a:p>
        </p:txBody>
      </p:sp>
      <p:sp>
        <p:nvSpPr>
          <p:cNvPr id="16" name="Text 12"/>
          <p:cNvSpPr/>
          <p:nvPr/>
        </p:nvSpPr>
        <p:spPr>
          <a:xfrm>
            <a:off x="685800" y="7324344"/>
            <a:ext cx="82936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107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1490472"/>
            <a:ext cx="2843784" cy="19385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4400" y="1591056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14400" y="2057400"/>
            <a:ext cx="245059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07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14400" y="3044952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87705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81328"/>
            <a:ext cx="978408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1324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Example Program – Maximum Element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886968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#include &lt;stdio.h&gt;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5" name="Text 1"/>
          <p:cNvSpPr/>
          <p:nvPr/>
        </p:nvSpPr>
        <p:spPr>
          <a:xfrm>
            <a:off x="685800" y="132588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 main() {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6" name="Text 2"/>
          <p:cNvSpPr/>
          <p:nvPr/>
        </p:nvSpPr>
        <p:spPr>
          <a:xfrm>
            <a:off x="685800" y="1764792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int arr[5] = {10, 45, 23, 78, 56};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7" name="Text 3"/>
          <p:cNvSpPr/>
          <p:nvPr/>
        </p:nvSpPr>
        <p:spPr>
          <a:xfrm>
            <a:off x="685800" y="2212848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int max = arr[0];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8" name="Text 4"/>
          <p:cNvSpPr/>
          <p:nvPr/>
        </p:nvSpPr>
        <p:spPr>
          <a:xfrm>
            <a:off x="685800" y="265176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for(int i = 1; i &lt; 5; i++) {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9" name="Text 5"/>
          <p:cNvSpPr/>
          <p:nvPr/>
        </p:nvSpPr>
        <p:spPr>
          <a:xfrm>
            <a:off x="685800" y="3099816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    if(arr[i] &gt; max) {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0" name="Text 6"/>
          <p:cNvSpPr/>
          <p:nvPr/>
        </p:nvSpPr>
        <p:spPr>
          <a:xfrm>
            <a:off x="685800" y="3538728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        max = arr[i];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1" name="Text 7"/>
          <p:cNvSpPr/>
          <p:nvPr/>
        </p:nvSpPr>
        <p:spPr>
          <a:xfrm>
            <a:off x="685800" y="397764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    }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2" name="Text 8"/>
          <p:cNvSpPr/>
          <p:nvPr/>
        </p:nvSpPr>
        <p:spPr>
          <a:xfrm>
            <a:off x="685800" y="4425696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}</a:t>
            </a:r>
            <a:endParaRPr lang="en-US" sz="2110" dirty="0"/>
          </a:p>
        </p:txBody>
      </p:sp>
      <p:sp>
        <p:nvSpPr>
          <p:cNvPr id="13" name="Text 9"/>
          <p:cNvSpPr/>
          <p:nvPr/>
        </p:nvSpPr>
        <p:spPr>
          <a:xfrm>
            <a:off x="685800" y="4864608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printf("Maximum = %d", max); </a:t>
            </a:r>
            <a:endParaRPr lang="en-US" sz="2110" dirty="0"/>
          </a:p>
        </p:txBody>
      </p:sp>
      <p:sp>
        <p:nvSpPr>
          <p:cNvPr id="14" name="Text 10"/>
          <p:cNvSpPr/>
          <p:nvPr/>
        </p:nvSpPr>
        <p:spPr>
          <a:xfrm>
            <a:off x="685800" y="530352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return 0;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5" name="Text 11"/>
          <p:cNvSpPr/>
          <p:nvPr/>
        </p:nvSpPr>
        <p:spPr>
          <a:xfrm>
            <a:off x="685800" y="5751576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}</a:t>
            </a:r>
            <a:endParaRPr lang="en-US" sz="2110" dirty="0"/>
          </a:p>
        </p:txBody>
      </p:sp>
      <p:sp>
        <p:nvSpPr>
          <p:cNvPr id="16" name="Text 12"/>
          <p:cNvSpPr/>
          <p:nvPr/>
        </p:nvSpPr>
        <p:spPr>
          <a:xfrm>
            <a:off x="685800" y="6190488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OUTPUT:</a:t>
            </a:r>
            <a:endParaRPr lang="en-US" sz="2110" dirty="0"/>
          </a:p>
        </p:txBody>
      </p:sp>
      <p:sp>
        <p:nvSpPr>
          <p:cNvPr id="17" name="Text 13"/>
          <p:cNvSpPr/>
          <p:nvPr/>
        </p:nvSpPr>
        <p:spPr>
          <a:xfrm>
            <a:off x="685800" y="662940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Maximum = 78 </a:t>
            </a:r>
            <a:endParaRPr lang="en-US" sz="2110" dirty="0"/>
          </a:p>
        </p:txBody>
      </p:sp>
      <p:sp>
        <p:nvSpPr>
          <p:cNvPr id="18" name="Text 14"/>
          <p:cNvSpPr/>
          <p:nvPr/>
        </p:nvSpPr>
        <p:spPr>
          <a:xfrm>
            <a:off x="685800" y="7077456"/>
            <a:ext cx="8293608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8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1490472"/>
            <a:ext cx="2843784" cy="19385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4400" y="1591056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14400" y="2057400"/>
            <a:ext cx="245059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08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14400" y="3044952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87705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81328"/>
            <a:ext cx="978408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1324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Example Program – Reverse Array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804672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#include &lt;stdio.h&gt;</a:t>
            </a:r>
            <a:endParaRPr lang="en-US" sz="2880" dirty="0"/>
          </a:p>
          <a:p>
            <a:pPr algn="l" indent="0" marL="0">
              <a:lnSpc>
                <a:spcPts val="3450"/>
              </a:lnSpc>
              <a:buNone/>
            </a:pPr>
            <a:endParaRPr lang="en-US" sz="2880" dirty="0"/>
          </a:p>
        </p:txBody>
      </p:sp>
      <p:sp>
        <p:nvSpPr>
          <p:cNvPr id="5" name="Text 1"/>
          <p:cNvSpPr/>
          <p:nvPr/>
        </p:nvSpPr>
        <p:spPr>
          <a:xfrm>
            <a:off x="5660136" y="1408176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 main() {</a:t>
            </a:r>
            <a:endParaRPr lang="en-US" sz="2880" dirty="0"/>
          </a:p>
          <a:p>
            <a:pPr algn="l" indent="0" marL="0">
              <a:lnSpc>
                <a:spcPts val="3450"/>
              </a:lnSpc>
              <a:buNone/>
            </a:pPr>
            <a:endParaRPr lang="en-US" sz="2880" dirty="0"/>
          </a:p>
        </p:txBody>
      </p:sp>
      <p:sp>
        <p:nvSpPr>
          <p:cNvPr id="6" name="Text 2"/>
          <p:cNvSpPr/>
          <p:nvPr/>
        </p:nvSpPr>
        <p:spPr>
          <a:xfrm>
            <a:off x="5660136" y="2011680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int arr[5] = {1, 2, 3, 4, 5};</a:t>
            </a:r>
            <a:endParaRPr lang="en-US" sz="2880" dirty="0"/>
          </a:p>
          <a:p>
            <a:pPr algn="l" indent="0" marL="0">
              <a:lnSpc>
                <a:spcPts val="3450"/>
              </a:lnSpc>
              <a:buNone/>
            </a:pPr>
            <a:endParaRPr lang="en-US" sz="2880" dirty="0"/>
          </a:p>
        </p:txBody>
      </p:sp>
      <p:sp>
        <p:nvSpPr>
          <p:cNvPr id="7" name="Text 3"/>
          <p:cNvSpPr/>
          <p:nvPr/>
        </p:nvSpPr>
        <p:spPr>
          <a:xfrm>
            <a:off x="5660136" y="2615184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printf("Reversed Array: ");</a:t>
            </a:r>
            <a:endParaRPr lang="en-US" sz="2880" dirty="0"/>
          </a:p>
          <a:p>
            <a:pPr algn="l" indent="0" marL="0">
              <a:lnSpc>
                <a:spcPts val="3450"/>
              </a:lnSpc>
              <a:buNone/>
            </a:pPr>
            <a:endParaRPr lang="en-US" sz="2880" dirty="0"/>
          </a:p>
        </p:txBody>
      </p:sp>
      <p:sp>
        <p:nvSpPr>
          <p:cNvPr id="8" name="Text 4"/>
          <p:cNvSpPr/>
          <p:nvPr/>
        </p:nvSpPr>
        <p:spPr>
          <a:xfrm>
            <a:off x="5660136" y="3218688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for(int i = 4; i &gt;= 0; i--) {</a:t>
            </a:r>
            <a:endParaRPr lang="en-US" sz="2880" dirty="0"/>
          </a:p>
          <a:p>
            <a:pPr algn="l" indent="0" marL="0">
              <a:lnSpc>
                <a:spcPts val="3450"/>
              </a:lnSpc>
              <a:buNone/>
            </a:pPr>
            <a:endParaRPr lang="en-US" sz="2880" dirty="0"/>
          </a:p>
        </p:txBody>
      </p:sp>
      <p:sp>
        <p:nvSpPr>
          <p:cNvPr id="9" name="Text 5"/>
          <p:cNvSpPr/>
          <p:nvPr/>
        </p:nvSpPr>
        <p:spPr>
          <a:xfrm>
            <a:off x="5660136" y="3822192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    printf("%d ", arr[i]);</a:t>
            </a:r>
            <a:endParaRPr lang="en-US" sz="2880" dirty="0"/>
          </a:p>
          <a:p>
            <a:pPr algn="l" indent="0" marL="0">
              <a:lnSpc>
                <a:spcPts val="3450"/>
              </a:lnSpc>
              <a:buNone/>
            </a:pPr>
            <a:endParaRPr lang="en-US" sz="2880" dirty="0"/>
          </a:p>
        </p:txBody>
      </p:sp>
      <p:sp>
        <p:nvSpPr>
          <p:cNvPr id="10" name="Text 6"/>
          <p:cNvSpPr/>
          <p:nvPr/>
        </p:nvSpPr>
        <p:spPr>
          <a:xfrm>
            <a:off x="5660136" y="4425696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}</a:t>
            </a:r>
            <a:endParaRPr lang="en-US" sz="2880" dirty="0"/>
          </a:p>
          <a:p>
            <a:pPr algn="l" indent="0" marL="0">
              <a:lnSpc>
                <a:spcPts val="3450"/>
              </a:lnSpc>
              <a:buNone/>
            </a:pPr>
            <a:endParaRPr lang="en-US" sz="2880" dirty="0"/>
          </a:p>
        </p:txBody>
      </p:sp>
      <p:sp>
        <p:nvSpPr>
          <p:cNvPr id="11" name="Text 7"/>
          <p:cNvSpPr/>
          <p:nvPr/>
        </p:nvSpPr>
        <p:spPr>
          <a:xfrm>
            <a:off x="5660136" y="5029200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return 0;</a:t>
            </a:r>
            <a:endParaRPr lang="en-US" sz="2880" dirty="0"/>
          </a:p>
          <a:p>
            <a:pPr algn="l" indent="0" marL="0">
              <a:lnSpc>
                <a:spcPts val="3450"/>
              </a:lnSpc>
              <a:buNone/>
            </a:pPr>
            <a:endParaRPr lang="en-US" sz="2880" dirty="0"/>
          </a:p>
        </p:txBody>
      </p:sp>
      <p:sp>
        <p:nvSpPr>
          <p:cNvPr id="12" name="Text 8"/>
          <p:cNvSpPr/>
          <p:nvPr/>
        </p:nvSpPr>
        <p:spPr>
          <a:xfrm>
            <a:off x="5660136" y="5632704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}</a:t>
            </a:r>
            <a:endParaRPr lang="en-US" sz="2880" dirty="0"/>
          </a:p>
          <a:p>
            <a:pPr algn="l" indent="0" marL="0">
              <a:lnSpc>
                <a:spcPts val="3450"/>
              </a:lnSpc>
              <a:buNone/>
            </a:pPr>
            <a:endParaRPr lang="en-US" sz="2880" dirty="0"/>
          </a:p>
        </p:txBody>
      </p:sp>
      <p:sp>
        <p:nvSpPr>
          <p:cNvPr id="13" name="Text 9"/>
          <p:cNvSpPr/>
          <p:nvPr/>
        </p:nvSpPr>
        <p:spPr>
          <a:xfrm>
            <a:off x="5660136" y="6236208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OUTPUT:</a:t>
            </a:r>
            <a:endParaRPr lang="en-US" sz="2880" dirty="0"/>
          </a:p>
        </p:txBody>
      </p:sp>
      <p:sp>
        <p:nvSpPr>
          <p:cNvPr id="14" name="Text 10"/>
          <p:cNvSpPr/>
          <p:nvPr/>
        </p:nvSpPr>
        <p:spPr>
          <a:xfrm>
            <a:off x="5660136" y="6839712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8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Reversed Array: 5 4 3 2 1 </a:t>
            </a:r>
            <a:endParaRPr lang="en-US" sz="288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1490472"/>
            <a:ext cx="2843784" cy="19385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4400" y="1591056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14400" y="2057400"/>
            <a:ext cx="245059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09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14400" y="3044952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87705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81328"/>
            <a:ext cx="978408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1324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Types of Arrays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97680"/>
            <a:ext cx="4306824" cy="12710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60" y="4297680"/>
            <a:ext cx="4306824" cy="12710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297680"/>
            <a:ext cx="4306824" cy="12710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56" y="5074920"/>
            <a:ext cx="3877056" cy="28346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816" y="5074920"/>
            <a:ext cx="3877056" cy="28346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6376" y="5074920"/>
            <a:ext cx="3877056" cy="28346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968" y="4498848"/>
            <a:ext cx="402336" cy="40233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7528" y="4498848"/>
            <a:ext cx="402336" cy="40233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7232" y="4498848"/>
            <a:ext cx="402336" cy="402336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3054096"/>
            <a:ext cx="13267944" cy="5577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370"/>
              </a:lnSpc>
              <a:buNone/>
            </a:pPr>
            <a:r>
              <a:rPr lang="en-US" sz="36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Types</a:t>
            </a:r>
            <a:endParaRPr lang="en-US" sz="3640" dirty="0"/>
          </a:p>
        </p:txBody>
      </p:sp>
      <p:sp>
        <p:nvSpPr>
          <p:cNvPr id="14" name="Text 1"/>
          <p:cNvSpPr/>
          <p:nvPr/>
        </p:nvSpPr>
        <p:spPr>
          <a:xfrm>
            <a:off x="685800" y="3813048"/>
            <a:ext cx="13267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45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Arrays can be classified into:</a:t>
            </a:r>
            <a:endParaRPr lang="en-US" sz="1450" dirty="0"/>
          </a:p>
        </p:txBody>
      </p:sp>
      <p:sp>
        <p:nvSpPr>
          <p:cNvPr id="15" name="Text 2"/>
          <p:cNvSpPr/>
          <p:nvPr/>
        </p:nvSpPr>
        <p:spPr>
          <a:xfrm>
            <a:off x="1024128" y="4544568"/>
            <a:ext cx="1371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42424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1820" dirty="0"/>
          </a:p>
        </p:txBody>
      </p:sp>
      <p:sp>
        <p:nvSpPr>
          <p:cNvPr id="16" name="Text 3"/>
          <p:cNvSpPr/>
          <p:nvPr/>
        </p:nvSpPr>
        <p:spPr>
          <a:xfrm>
            <a:off x="905256" y="5074920"/>
            <a:ext cx="387705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45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1D</a:t>
            </a:r>
            <a:endParaRPr lang="en-US" sz="1450" dirty="0"/>
          </a:p>
        </p:txBody>
      </p:sp>
      <p:sp>
        <p:nvSpPr>
          <p:cNvPr id="17" name="Text 4"/>
          <p:cNvSpPr/>
          <p:nvPr/>
        </p:nvSpPr>
        <p:spPr>
          <a:xfrm>
            <a:off x="685800" y="5769864"/>
            <a:ext cx="13267944" cy="5577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370"/>
              </a:lnSpc>
              <a:buNone/>
            </a:pPr>
            <a:r>
              <a:rPr lang="en-US" sz="36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Example Declarations</a:t>
            </a:r>
            <a:endParaRPr lang="en-US" sz="3640" dirty="0"/>
          </a:p>
        </p:txBody>
      </p:sp>
      <p:sp>
        <p:nvSpPr>
          <p:cNvPr id="18" name="Text 5"/>
          <p:cNvSpPr/>
          <p:nvPr/>
        </p:nvSpPr>
        <p:spPr>
          <a:xfrm>
            <a:off x="685800" y="6537960"/>
            <a:ext cx="13267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45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Examples of how to declare different types of arrays.</a:t>
            </a:r>
            <a:endParaRPr lang="en-US" sz="1450" dirty="0"/>
          </a:p>
        </p:txBody>
      </p:sp>
      <p:sp>
        <p:nvSpPr>
          <p:cNvPr id="19" name="Text 6"/>
          <p:cNvSpPr/>
          <p:nvPr/>
        </p:nvSpPr>
        <p:spPr>
          <a:xfrm>
            <a:off x="685800" y="7022592"/>
            <a:ext cx="13267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45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Visual: Different layouts of arrays (line, grid, cube).</a:t>
            </a:r>
            <a:endParaRPr lang="en-US" sz="1450" dirty="0"/>
          </a:p>
        </p:txBody>
      </p:sp>
      <p:sp>
        <p:nvSpPr>
          <p:cNvPr id="20" name="Text 7"/>
          <p:cNvSpPr/>
          <p:nvPr/>
        </p:nvSpPr>
        <p:spPr>
          <a:xfrm>
            <a:off x="5504688" y="4544568"/>
            <a:ext cx="1371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3B3B3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1820" dirty="0"/>
          </a:p>
        </p:txBody>
      </p:sp>
      <p:sp>
        <p:nvSpPr>
          <p:cNvPr id="21" name="Text 8"/>
          <p:cNvSpPr/>
          <p:nvPr/>
        </p:nvSpPr>
        <p:spPr>
          <a:xfrm>
            <a:off x="5385816" y="5074920"/>
            <a:ext cx="387705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45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2D</a:t>
            </a:r>
            <a:endParaRPr lang="en-US" sz="1450" dirty="0"/>
          </a:p>
        </p:txBody>
      </p:sp>
      <p:sp>
        <p:nvSpPr>
          <p:cNvPr id="22" name="Text 9"/>
          <p:cNvSpPr/>
          <p:nvPr/>
        </p:nvSpPr>
        <p:spPr>
          <a:xfrm>
            <a:off x="9985248" y="4544568"/>
            <a:ext cx="1371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3636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</a:t>
            </a:r>
            <a:endParaRPr lang="en-US" sz="1820" dirty="0"/>
          </a:p>
        </p:txBody>
      </p:sp>
      <p:sp>
        <p:nvSpPr>
          <p:cNvPr id="23" name="Text 10"/>
          <p:cNvSpPr/>
          <p:nvPr/>
        </p:nvSpPr>
        <p:spPr>
          <a:xfrm>
            <a:off x="9866376" y="5074920"/>
            <a:ext cx="387705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45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Multi-Dimensional</a:t>
            </a:r>
            <a:endParaRPr lang="en-US" sz="1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1490472"/>
            <a:ext cx="2843784" cy="19385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4400" y="1591056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14400" y="2057400"/>
            <a:ext cx="245059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10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14400" y="3044952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87705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81328"/>
            <a:ext cx="978408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1324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Two-Dimensional Array Example (Matrix Addition)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645920"/>
            <a:ext cx="13267944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2889504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1. Introduction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087368"/>
            <a:ext cx="27523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5. Traversal Using Loops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4261104" y="2889504"/>
            <a:ext cx="27523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2. Array Declaration Syntax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285232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9. Types of Arrays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4261104" y="4087368"/>
            <a:ext cx="27523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6. Example Program – Sum of Elements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4261104" y="5285232"/>
            <a:ext cx="2752344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10. Two-Dimensional Array Example (Matrix Addition)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2889504"/>
            <a:ext cx="27523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3. Initialization of Arrays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626096" y="4087368"/>
            <a:ext cx="27523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7. Example Program – Maximum Element</a:t>
            </a:r>
            <a:endParaRPr lang="en-US" sz="1920" dirty="0"/>
          </a:p>
        </p:txBody>
      </p:sp>
      <p:sp>
        <p:nvSpPr>
          <p:cNvPr id="13" name="Text 9"/>
          <p:cNvSpPr/>
          <p:nvPr/>
        </p:nvSpPr>
        <p:spPr>
          <a:xfrm>
            <a:off x="7626096" y="5285232"/>
            <a:ext cx="27523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11. Key Points to Remember</a:t>
            </a:r>
            <a:endParaRPr lang="en-US" sz="1920" dirty="0"/>
          </a:p>
        </p:txBody>
      </p:sp>
      <p:sp>
        <p:nvSpPr>
          <p:cNvPr id="14" name="Text 10"/>
          <p:cNvSpPr/>
          <p:nvPr/>
        </p:nvSpPr>
        <p:spPr>
          <a:xfrm>
            <a:off x="10991088" y="2889504"/>
            <a:ext cx="27523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4. Accessing Array Elements</a:t>
            </a:r>
            <a:endParaRPr lang="en-US" sz="1920" dirty="0"/>
          </a:p>
        </p:txBody>
      </p:sp>
      <p:sp>
        <p:nvSpPr>
          <p:cNvPr id="15" name="Text 11"/>
          <p:cNvSpPr/>
          <p:nvPr/>
        </p:nvSpPr>
        <p:spPr>
          <a:xfrm>
            <a:off x="10991088" y="4087368"/>
            <a:ext cx="27523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8. Example Program – Reverse Array</a:t>
            </a:r>
            <a:endParaRPr lang="en-US" sz="1920" dirty="0"/>
          </a:p>
        </p:txBody>
      </p:sp>
      <p:sp>
        <p:nvSpPr>
          <p:cNvPr id="16" name="Text 12"/>
          <p:cNvSpPr/>
          <p:nvPr/>
        </p:nvSpPr>
        <p:spPr>
          <a:xfrm>
            <a:off x="10991088" y="5285232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12. Practice Questions</a:t>
            </a:r>
            <a:endParaRPr lang="en-US" sz="19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2551176"/>
            <a:ext cx="8293608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Code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3355848"/>
            <a:ext cx="829360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Code for adding two 2x2 matrices.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5660136" y="3867912"/>
            <a:ext cx="8293608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Output</a:t>
            </a:r>
            <a:endParaRPr lang="en-US" sz="3840" dirty="0"/>
          </a:p>
        </p:txBody>
      </p:sp>
      <p:sp>
        <p:nvSpPr>
          <p:cNvPr id="7" name="Text 3"/>
          <p:cNvSpPr/>
          <p:nvPr/>
        </p:nvSpPr>
        <p:spPr>
          <a:xfrm>
            <a:off x="5660136" y="4672584"/>
            <a:ext cx="829360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Output is shown as a matrix.</a:t>
            </a:r>
            <a:endParaRPr lang="en-US" sz="1530" dirty="0"/>
          </a:p>
        </p:txBody>
      </p:sp>
      <p:sp>
        <p:nvSpPr>
          <p:cNvPr id="8" name="Text 4"/>
          <p:cNvSpPr/>
          <p:nvPr/>
        </p:nvSpPr>
        <p:spPr>
          <a:xfrm>
            <a:off x="5660136" y="5184648"/>
            <a:ext cx="829360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Visual: Side-by-side matrix diagrams with + symbol.</a:t>
            </a:r>
            <a:endParaRPr lang="en-US" sz="15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1490472"/>
            <a:ext cx="2843784" cy="19385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4400" y="1591056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14400" y="2057400"/>
            <a:ext cx="245059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11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14400" y="3044952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87705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81328"/>
            <a:ext cx="978408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1324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Key Points to Remember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86200"/>
            <a:ext cx="6537960" cy="133502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413248"/>
            <a:ext cx="6537960" cy="133502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3886200"/>
            <a:ext cx="6537960" cy="133502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5413248"/>
            <a:ext cx="6537960" cy="133502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32" y="4507992"/>
            <a:ext cx="6483096" cy="685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32" y="6025896"/>
            <a:ext cx="6483096" cy="685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216" y="4507992"/>
            <a:ext cx="6483096" cy="685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3216" y="6025896"/>
            <a:ext cx="6483096" cy="685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088" y="3904488"/>
            <a:ext cx="6510528" cy="62179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088" y="5431536"/>
            <a:ext cx="6510528" cy="621792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4072" y="3904488"/>
            <a:ext cx="6510528" cy="621792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4072" y="5431536"/>
            <a:ext cx="6510528" cy="621792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3090672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Key Points to Remember</a:t>
            </a:r>
            <a:endParaRPr lang="en-US" sz="3840" dirty="0"/>
          </a:p>
        </p:txBody>
      </p:sp>
      <p:sp>
        <p:nvSpPr>
          <p:cNvPr id="17" name="Text 1"/>
          <p:cNvSpPr/>
          <p:nvPr/>
        </p:nvSpPr>
        <p:spPr>
          <a:xfrm>
            <a:off x="914400" y="4700016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Arrays are fixed size.</a:t>
            </a:r>
            <a:endParaRPr lang="en-US" sz="1530" dirty="0"/>
          </a:p>
        </p:txBody>
      </p:sp>
      <p:sp>
        <p:nvSpPr>
          <p:cNvPr id="18" name="Text 2"/>
          <p:cNvSpPr/>
          <p:nvPr/>
        </p:nvSpPr>
        <p:spPr>
          <a:xfrm>
            <a:off x="3886200" y="4050792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2424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1920" dirty="0"/>
          </a:p>
        </p:txBody>
      </p:sp>
      <p:sp>
        <p:nvSpPr>
          <p:cNvPr id="19" name="Text 3"/>
          <p:cNvSpPr/>
          <p:nvPr/>
        </p:nvSpPr>
        <p:spPr>
          <a:xfrm>
            <a:off x="914400" y="6227064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Stored in contiguous memory.</a:t>
            </a:r>
            <a:endParaRPr lang="en-US" sz="1530" dirty="0"/>
          </a:p>
        </p:txBody>
      </p:sp>
      <p:sp>
        <p:nvSpPr>
          <p:cNvPr id="20" name="Text 4"/>
          <p:cNvSpPr/>
          <p:nvPr/>
        </p:nvSpPr>
        <p:spPr>
          <a:xfrm>
            <a:off x="3886200" y="5568696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3636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5"/>
          <p:cNvSpPr/>
          <p:nvPr/>
        </p:nvSpPr>
        <p:spPr>
          <a:xfrm>
            <a:off x="685800" y="695858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Visual: Icon-based summary.</a:t>
            </a:r>
            <a:endParaRPr lang="en-US" sz="1530" dirty="0"/>
          </a:p>
        </p:txBody>
      </p:sp>
      <p:sp>
        <p:nvSpPr>
          <p:cNvPr id="22" name="Text 6"/>
          <p:cNvSpPr/>
          <p:nvPr/>
        </p:nvSpPr>
        <p:spPr>
          <a:xfrm>
            <a:off x="7644384" y="4700016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Index starts from 0.</a:t>
            </a:r>
            <a:endParaRPr lang="en-US" sz="1530" dirty="0"/>
          </a:p>
        </p:txBody>
      </p:sp>
      <p:sp>
        <p:nvSpPr>
          <p:cNvPr id="23" name="Text 7"/>
          <p:cNvSpPr/>
          <p:nvPr/>
        </p:nvSpPr>
        <p:spPr>
          <a:xfrm>
            <a:off x="7644384" y="6227064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Types: 1D, 2D, Multi-D.</a:t>
            </a:r>
            <a:endParaRPr lang="en-US" sz="1530" dirty="0"/>
          </a:p>
        </p:txBody>
      </p:sp>
      <p:sp>
        <p:nvSpPr>
          <p:cNvPr id="24" name="Text 8"/>
          <p:cNvSpPr/>
          <p:nvPr/>
        </p:nvSpPr>
        <p:spPr>
          <a:xfrm>
            <a:off x="10616184" y="4050792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3B3B3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1920" dirty="0"/>
          </a:p>
        </p:txBody>
      </p:sp>
      <p:sp>
        <p:nvSpPr>
          <p:cNvPr id="25" name="Text 9"/>
          <p:cNvSpPr/>
          <p:nvPr/>
        </p:nvSpPr>
        <p:spPr>
          <a:xfrm>
            <a:off x="10616184" y="5568696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2424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4</a:t>
            </a:r>
            <a:endParaRPr lang="en-US" sz="192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1490472"/>
            <a:ext cx="2843784" cy="19385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4400" y="1591056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14400" y="2057400"/>
            <a:ext cx="245059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12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14400" y="3044952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87705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81328"/>
            <a:ext cx="978408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1324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Practice Questions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24" y="2459736"/>
            <a:ext cx="8266176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3840480"/>
            <a:ext cx="8266176" cy="115214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5212080"/>
            <a:ext cx="8266176" cy="115214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2660904"/>
            <a:ext cx="7287768" cy="76809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664" y="4032504"/>
            <a:ext cx="7287768" cy="76809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5664" y="5404104"/>
            <a:ext cx="7287768" cy="76809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2160" y="2642616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4014216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2160" y="5394960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660136" y="1645920"/>
            <a:ext cx="8293608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Practice Questions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5998464" y="2688336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2424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6455664" y="2660904"/>
            <a:ext cx="728776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Write a program to find the average of array elements.</a:t>
            </a:r>
            <a:endParaRPr lang="en-US" sz="1530" dirty="0"/>
          </a:p>
        </p:txBody>
      </p:sp>
      <p:sp>
        <p:nvSpPr>
          <p:cNvPr id="16" name="Text 3"/>
          <p:cNvSpPr/>
          <p:nvPr/>
        </p:nvSpPr>
        <p:spPr>
          <a:xfrm>
            <a:off x="6455664" y="3127248"/>
            <a:ext cx="728776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Array size = 5 , Array Elements: 10 20 30 40 50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5998464" y="4059936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3B3B3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6455664" y="4032504"/>
            <a:ext cx="728776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Write a program to search for an element in an array.</a:t>
            </a:r>
            <a:endParaRPr lang="en-US" sz="1530" dirty="0"/>
          </a:p>
        </p:txBody>
      </p:sp>
      <p:sp>
        <p:nvSpPr>
          <p:cNvPr id="19" name="Text 6"/>
          <p:cNvSpPr/>
          <p:nvPr/>
        </p:nvSpPr>
        <p:spPr>
          <a:xfrm>
            <a:off x="6455664" y="4498848"/>
            <a:ext cx="728776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Array Size : 6, Array Elements: 12 34 56 78 90 23 , To search : 56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5998464" y="5440680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3636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8"/>
          <p:cNvSpPr/>
          <p:nvPr/>
        </p:nvSpPr>
        <p:spPr>
          <a:xfrm>
            <a:off x="6455664" y="5404104"/>
            <a:ext cx="728776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Find the Maximum and Minimum Elements in an Array</a:t>
            </a:r>
            <a:endParaRPr lang="en-US" sz="1530" dirty="0"/>
          </a:p>
        </p:txBody>
      </p:sp>
      <p:sp>
        <p:nvSpPr>
          <p:cNvPr id="22" name="Text 9"/>
          <p:cNvSpPr/>
          <p:nvPr/>
        </p:nvSpPr>
        <p:spPr>
          <a:xfrm>
            <a:off x="6455664" y="5879592"/>
            <a:ext cx="728776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Array size : 6, Array Elements: 12 45 2 67 34 89</a:t>
            </a:r>
            <a:endParaRPr lang="en-US" sz="153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" y="2825496"/>
            <a:ext cx="13240512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4206240"/>
            <a:ext cx="13240512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5577840"/>
            <a:ext cx="13240512" cy="115214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28" y="3026664"/>
            <a:ext cx="12262104" cy="7680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4398264"/>
            <a:ext cx="12262104" cy="76809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328" y="5769864"/>
            <a:ext cx="12262104" cy="76809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824" y="3008376"/>
            <a:ext cx="420624" cy="42062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4379976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824" y="5760720"/>
            <a:ext cx="420624" cy="420624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149961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3" name="Text 1"/>
          <p:cNvSpPr/>
          <p:nvPr/>
        </p:nvSpPr>
        <p:spPr>
          <a:xfrm>
            <a:off x="685800" y="2011680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Practice Questions</a:t>
            </a:r>
            <a:endParaRPr lang="en-US" sz="3840" dirty="0"/>
          </a:p>
        </p:txBody>
      </p:sp>
      <p:sp>
        <p:nvSpPr>
          <p:cNvPr id="14" name="Text 2"/>
          <p:cNvSpPr/>
          <p:nvPr/>
        </p:nvSpPr>
        <p:spPr>
          <a:xfrm>
            <a:off x="1024128" y="3054096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2424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3"/>
          <p:cNvSpPr/>
          <p:nvPr/>
        </p:nvSpPr>
        <p:spPr>
          <a:xfrm>
            <a:off x="1481328" y="3026664"/>
            <a:ext cx="122621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Count Even and Odd Numbers in an Array</a:t>
            </a:r>
            <a:endParaRPr lang="en-US" sz="1530" dirty="0"/>
          </a:p>
        </p:txBody>
      </p:sp>
      <p:sp>
        <p:nvSpPr>
          <p:cNvPr id="16" name="Text 4"/>
          <p:cNvSpPr/>
          <p:nvPr/>
        </p:nvSpPr>
        <p:spPr>
          <a:xfrm>
            <a:off x="1481328" y="3493008"/>
            <a:ext cx="122621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Array size = 7 , Array Elements: 1 2 3 4 5 6 7</a:t>
            </a:r>
            <a:endParaRPr lang="en-US" sz="1530" dirty="0"/>
          </a:p>
        </p:txBody>
      </p:sp>
      <p:sp>
        <p:nvSpPr>
          <p:cNvPr id="17" name="Text 5"/>
          <p:cNvSpPr/>
          <p:nvPr/>
        </p:nvSpPr>
        <p:spPr>
          <a:xfrm>
            <a:off x="1024128" y="4425696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3B3B3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6"/>
          <p:cNvSpPr/>
          <p:nvPr/>
        </p:nvSpPr>
        <p:spPr>
          <a:xfrm>
            <a:off x="1481328" y="4398264"/>
            <a:ext cx="122621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Write a program to search for an element in an array.</a:t>
            </a:r>
            <a:endParaRPr lang="en-US" sz="1530" dirty="0"/>
          </a:p>
        </p:txBody>
      </p:sp>
      <p:sp>
        <p:nvSpPr>
          <p:cNvPr id="19" name="Text 7"/>
          <p:cNvSpPr/>
          <p:nvPr/>
        </p:nvSpPr>
        <p:spPr>
          <a:xfrm>
            <a:off x="1481328" y="4864608"/>
            <a:ext cx="122621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Array Size : 6, Array Elements: 10 -5 20 -15 30 40</a:t>
            </a:r>
            <a:endParaRPr lang="en-US" sz="1530" dirty="0"/>
          </a:p>
        </p:txBody>
      </p:sp>
      <p:sp>
        <p:nvSpPr>
          <p:cNvPr id="20" name="Text 8"/>
          <p:cNvSpPr/>
          <p:nvPr/>
        </p:nvSpPr>
        <p:spPr>
          <a:xfrm>
            <a:off x="1024128" y="5806440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3636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9"/>
          <p:cNvSpPr/>
          <p:nvPr/>
        </p:nvSpPr>
        <p:spPr>
          <a:xfrm>
            <a:off x="1481328" y="5769864"/>
            <a:ext cx="122621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Double the Value of Each Element in the Array</a:t>
            </a:r>
            <a:endParaRPr lang="en-US" sz="1530" dirty="0"/>
          </a:p>
        </p:txBody>
      </p:sp>
      <p:sp>
        <p:nvSpPr>
          <p:cNvPr id="22" name="Text 10"/>
          <p:cNvSpPr/>
          <p:nvPr/>
        </p:nvSpPr>
        <p:spPr>
          <a:xfrm>
            <a:off x="1481328" y="6245352"/>
            <a:ext cx="122621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Array size : 6, Array Elements: 12 45 2 67 34 89</a:t>
            </a:r>
            <a:endParaRPr lang="en-US" sz="153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611880"/>
            <a:ext cx="13267944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4088" y="932688"/>
            <a:ext cx="3054096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80"/>
              </a:lnSpc>
              <a:buNone/>
            </a:pPr>
            <a:endParaRPr lang="en-US" sz="920" dirty="0"/>
          </a:p>
        </p:txBody>
      </p:sp>
      <p:sp>
        <p:nvSpPr>
          <p:cNvPr id="5" name="Text 1"/>
          <p:cNvSpPr/>
          <p:nvPr/>
        </p:nvSpPr>
        <p:spPr>
          <a:xfrm>
            <a:off x="685800" y="2249424"/>
            <a:ext cx="13267944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80"/>
              </a:lnSpc>
              <a:buNone/>
            </a:pPr>
            <a:endParaRPr lang="en-US" sz="920" dirty="0"/>
          </a:p>
        </p:txBody>
      </p:sp>
      <p:sp>
        <p:nvSpPr>
          <p:cNvPr id="6" name="Text 2"/>
          <p:cNvSpPr/>
          <p:nvPr/>
        </p:nvSpPr>
        <p:spPr>
          <a:xfrm>
            <a:off x="685800" y="2560320"/>
            <a:ext cx="13267944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80"/>
              </a:lnSpc>
              <a:buNone/>
            </a:pPr>
            <a:endParaRPr lang="en-US" sz="920" dirty="0"/>
          </a:p>
        </p:txBody>
      </p:sp>
      <p:sp>
        <p:nvSpPr>
          <p:cNvPr id="7" name="Text 3"/>
          <p:cNvSpPr/>
          <p:nvPr/>
        </p:nvSpPr>
        <p:spPr>
          <a:xfrm>
            <a:off x="685800" y="2862072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What is an Array?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685800" y="3346704"/>
            <a:ext cx="13267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An array is a collection of the same type of variables stored in contiguous memory locations.</a:t>
            </a:r>
            <a:endParaRPr lang="en-US" sz="1840" dirty="0"/>
          </a:p>
        </p:txBody>
      </p:sp>
      <p:sp>
        <p:nvSpPr>
          <p:cNvPr id="9" name="Text 5"/>
          <p:cNvSpPr/>
          <p:nvPr/>
        </p:nvSpPr>
        <p:spPr>
          <a:xfrm>
            <a:off x="685800" y="3758184"/>
            <a:ext cx="13267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Instead of declaring multiple variables, arrays allow storing multiple values under a single name. Example:</a:t>
            </a:r>
            <a:endParaRPr lang="en-US" sz="1840" dirty="0"/>
          </a:p>
        </p:txBody>
      </p:sp>
      <p:sp>
        <p:nvSpPr>
          <p:cNvPr id="10" name="Text 6"/>
          <p:cNvSpPr/>
          <p:nvPr/>
        </p:nvSpPr>
        <p:spPr>
          <a:xfrm>
            <a:off x="4096512" y="932688"/>
            <a:ext cx="9838944" cy="10607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290"/>
              </a:lnSpc>
              <a:buNone/>
            </a:pPr>
            <a:r>
              <a:rPr lang="en-US" sz="6910" b="1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INTRODUCTION:</a:t>
            </a:r>
            <a:endParaRPr lang="en-US" sz="6910" dirty="0"/>
          </a:p>
        </p:txBody>
      </p:sp>
      <p:sp>
        <p:nvSpPr>
          <p:cNvPr id="11" name="Text 7"/>
          <p:cNvSpPr/>
          <p:nvPr/>
        </p:nvSpPr>
        <p:spPr>
          <a:xfrm>
            <a:off x="685800" y="4169664"/>
            <a:ext cx="13267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Instead of writing:</a:t>
            </a:r>
            <a:endParaRPr lang="en-US" sz="1840" dirty="0"/>
          </a:p>
        </p:txBody>
      </p:sp>
      <p:sp>
        <p:nvSpPr>
          <p:cNvPr id="12" name="Text 8"/>
          <p:cNvSpPr/>
          <p:nvPr/>
        </p:nvSpPr>
        <p:spPr>
          <a:xfrm>
            <a:off x="685800" y="4590288"/>
            <a:ext cx="13267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 mark1, mark2, mark3, mark4, mark5;</a:t>
            </a:r>
            <a:endParaRPr lang="en-US" sz="1840" dirty="0"/>
          </a:p>
        </p:txBody>
      </p:sp>
      <p:sp>
        <p:nvSpPr>
          <p:cNvPr id="13" name="Text 9"/>
          <p:cNvSpPr/>
          <p:nvPr/>
        </p:nvSpPr>
        <p:spPr>
          <a:xfrm>
            <a:off x="685800" y="5001768"/>
            <a:ext cx="13267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10"/>
              </a:lnSpc>
              <a:buNone/>
            </a:pPr>
            <a:endParaRPr lang="en-US" sz="1840" dirty="0"/>
          </a:p>
        </p:txBody>
      </p:sp>
      <p:sp>
        <p:nvSpPr>
          <p:cNvPr id="14" name="Text 10"/>
          <p:cNvSpPr/>
          <p:nvPr/>
        </p:nvSpPr>
        <p:spPr>
          <a:xfrm>
            <a:off x="685800" y="5413248"/>
            <a:ext cx="13267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We can use:</a:t>
            </a:r>
            <a:endParaRPr lang="en-US" sz="1840" dirty="0"/>
          </a:p>
        </p:txBody>
      </p:sp>
      <p:sp>
        <p:nvSpPr>
          <p:cNvPr id="15" name="Text 11"/>
          <p:cNvSpPr/>
          <p:nvPr/>
        </p:nvSpPr>
        <p:spPr>
          <a:xfrm>
            <a:off x="685800" y="5824728"/>
            <a:ext cx="13267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 marks[5];</a:t>
            </a:r>
            <a:endParaRPr lang="en-US" sz="1840" dirty="0"/>
          </a:p>
        </p:txBody>
      </p:sp>
      <p:sp>
        <p:nvSpPr>
          <p:cNvPr id="16" name="Text 12"/>
          <p:cNvSpPr/>
          <p:nvPr/>
        </p:nvSpPr>
        <p:spPr>
          <a:xfrm>
            <a:off x="685800" y="6236208"/>
            <a:ext cx="13267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10"/>
              </a:lnSpc>
              <a:buNone/>
            </a:pPr>
            <a:endParaRPr lang="en-US" sz="1840" dirty="0"/>
          </a:p>
        </p:txBody>
      </p:sp>
      <p:sp>
        <p:nvSpPr>
          <p:cNvPr id="17" name="Text 13"/>
          <p:cNvSpPr/>
          <p:nvPr/>
        </p:nvSpPr>
        <p:spPr>
          <a:xfrm>
            <a:off x="685800" y="6647688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760"/>
              </a:lnSpc>
              <a:buNone/>
            </a:pPr>
            <a:endParaRPr lang="en-US" sz="2300" dirty="0"/>
          </a:p>
        </p:txBody>
      </p:sp>
      <p:sp>
        <p:nvSpPr>
          <p:cNvPr id="18" name="Text 14"/>
          <p:cNvSpPr/>
          <p:nvPr/>
        </p:nvSpPr>
        <p:spPr>
          <a:xfrm>
            <a:off x="685800" y="7132320"/>
            <a:ext cx="13267944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80"/>
              </a:lnSpc>
              <a:buNone/>
            </a:pPr>
            <a:r>
              <a:rPr lang="en-US" sz="92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9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24" y="1243584"/>
            <a:ext cx="8266176" cy="178308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3163824"/>
            <a:ext cx="8266176" cy="178308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5093208"/>
            <a:ext cx="8266176" cy="178308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1435608"/>
            <a:ext cx="8293608" cy="160934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3355848"/>
            <a:ext cx="8293608" cy="160934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136" y="5276088"/>
            <a:ext cx="8293608" cy="160934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0136" y="1371600"/>
            <a:ext cx="8293608" cy="9144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0136" y="3300984"/>
            <a:ext cx="8293608" cy="9144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0136" y="5221224"/>
            <a:ext cx="8293608" cy="9144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8632" y="1243584"/>
            <a:ext cx="356616" cy="356616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8632" y="3163824"/>
            <a:ext cx="356616" cy="35661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28632" y="5093208"/>
            <a:ext cx="356616" cy="356616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5660136" y="749808"/>
            <a:ext cx="8293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Example Syntax:</a:t>
            </a:r>
            <a:endParaRPr lang="en-US" sz="2300" dirty="0"/>
          </a:p>
        </p:txBody>
      </p:sp>
      <p:sp>
        <p:nvSpPr>
          <p:cNvPr id="17" name="Text 1"/>
          <p:cNvSpPr/>
          <p:nvPr/>
        </p:nvSpPr>
        <p:spPr>
          <a:xfrm>
            <a:off x="5806440" y="1700784"/>
            <a:ext cx="800100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10"/>
              </a:lnSpc>
              <a:buNone/>
            </a:pPr>
            <a:r>
              <a:rPr lang="en-US" sz="317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Integer Array</a:t>
            </a:r>
            <a:endParaRPr lang="en-US" sz="3170" dirty="0"/>
          </a:p>
        </p:txBody>
      </p:sp>
      <p:sp>
        <p:nvSpPr>
          <p:cNvPr id="18" name="Text 2"/>
          <p:cNvSpPr/>
          <p:nvPr/>
        </p:nvSpPr>
        <p:spPr>
          <a:xfrm>
            <a:off x="5806440" y="2286000"/>
            <a:ext cx="800100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10"/>
              </a:lnSpc>
              <a:buNone/>
            </a:pPr>
            <a:r>
              <a:rPr lang="en-US" sz="317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int numbers[10];</a:t>
            </a:r>
            <a:endParaRPr lang="en-US" sz="3170" dirty="0"/>
          </a:p>
        </p:txBody>
      </p:sp>
      <p:sp>
        <p:nvSpPr>
          <p:cNvPr id="19" name="Text 3"/>
          <p:cNvSpPr/>
          <p:nvPr/>
        </p:nvSpPr>
        <p:spPr>
          <a:xfrm>
            <a:off x="5806440" y="3621024"/>
            <a:ext cx="800100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10"/>
              </a:lnSpc>
              <a:buNone/>
            </a:pPr>
            <a:r>
              <a:rPr lang="en-US" sz="317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Float Array</a:t>
            </a:r>
            <a:endParaRPr lang="en-US" sz="3170" dirty="0"/>
          </a:p>
        </p:txBody>
      </p:sp>
      <p:sp>
        <p:nvSpPr>
          <p:cNvPr id="20" name="Text 4"/>
          <p:cNvSpPr/>
          <p:nvPr/>
        </p:nvSpPr>
        <p:spPr>
          <a:xfrm>
            <a:off x="5806440" y="4206240"/>
            <a:ext cx="800100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10"/>
              </a:lnSpc>
              <a:buNone/>
            </a:pPr>
            <a:r>
              <a:rPr lang="en-US" sz="317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float prices[5];</a:t>
            </a:r>
            <a:endParaRPr lang="en-US" sz="3170" dirty="0"/>
          </a:p>
        </p:txBody>
      </p:sp>
      <p:sp>
        <p:nvSpPr>
          <p:cNvPr id="21" name="Text 5"/>
          <p:cNvSpPr/>
          <p:nvPr/>
        </p:nvSpPr>
        <p:spPr>
          <a:xfrm>
            <a:off x="5806440" y="5541264"/>
            <a:ext cx="800100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10"/>
              </a:lnSpc>
              <a:buNone/>
            </a:pPr>
            <a:r>
              <a:rPr lang="en-US" sz="317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Character Array</a:t>
            </a:r>
            <a:endParaRPr lang="en-US" sz="3170" dirty="0"/>
          </a:p>
        </p:txBody>
      </p:sp>
      <p:sp>
        <p:nvSpPr>
          <p:cNvPr id="22" name="Text 6"/>
          <p:cNvSpPr/>
          <p:nvPr/>
        </p:nvSpPr>
        <p:spPr>
          <a:xfrm>
            <a:off x="5806440" y="6135624"/>
            <a:ext cx="800100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10"/>
              </a:lnSpc>
              <a:buNone/>
            </a:pPr>
            <a:r>
              <a:rPr lang="en-US" sz="317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char letters[26];</a:t>
            </a:r>
            <a:endParaRPr lang="en-US" sz="3170" dirty="0"/>
          </a:p>
        </p:txBody>
      </p:sp>
      <p:sp>
        <p:nvSpPr>
          <p:cNvPr id="23" name="Text 7"/>
          <p:cNvSpPr/>
          <p:nvPr/>
        </p:nvSpPr>
        <p:spPr>
          <a:xfrm>
            <a:off x="5660136" y="7013448"/>
            <a:ext cx="8293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Visual: Highlight parts → datatype, name, size.</a:t>
            </a:r>
            <a:endParaRPr lang="en-US" sz="2300" dirty="0"/>
          </a:p>
        </p:txBody>
      </p:sp>
      <p:sp>
        <p:nvSpPr>
          <p:cNvPr id="24" name="Text 8"/>
          <p:cNvSpPr/>
          <p:nvPr/>
        </p:nvSpPr>
        <p:spPr>
          <a:xfrm>
            <a:off x="9756648" y="1298448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80" dirty="0">
                <a:solidFill>
                  <a:srgbClr val="42424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1380" dirty="0"/>
          </a:p>
        </p:txBody>
      </p:sp>
      <p:sp>
        <p:nvSpPr>
          <p:cNvPr id="25" name="Text 9"/>
          <p:cNvSpPr/>
          <p:nvPr/>
        </p:nvSpPr>
        <p:spPr>
          <a:xfrm>
            <a:off x="9756648" y="3218688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80" dirty="0">
                <a:solidFill>
                  <a:srgbClr val="3B3B3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1380" dirty="0"/>
          </a:p>
        </p:txBody>
      </p:sp>
      <p:sp>
        <p:nvSpPr>
          <p:cNvPr id="26" name="Text 10"/>
          <p:cNvSpPr/>
          <p:nvPr/>
        </p:nvSpPr>
        <p:spPr>
          <a:xfrm>
            <a:off x="9756648" y="5148072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80" dirty="0">
                <a:solidFill>
                  <a:srgbClr val="3636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</a:t>
            </a:r>
            <a:endParaRPr lang="en-US" sz="13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1490472"/>
            <a:ext cx="2843784" cy="19385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4400" y="1591056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14400" y="2057400"/>
            <a:ext cx="245059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03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14400" y="3044952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87705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81328"/>
            <a:ext cx="978408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1324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Initialization of Arrays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04925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100492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539496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90"/>
              </a:lnSpc>
              <a:buNone/>
            </a:pPr>
            <a:r>
              <a:rPr lang="en-US" sz="29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Compile-time Initialization</a:t>
            </a:r>
            <a:endParaRPr lang="en-US" sz="2910" dirty="0"/>
          </a:p>
        </p:txBody>
      </p:sp>
      <p:sp>
        <p:nvSpPr>
          <p:cNvPr id="5" name="Text 1"/>
          <p:cNvSpPr/>
          <p:nvPr/>
        </p:nvSpPr>
        <p:spPr>
          <a:xfrm>
            <a:off x="5660136" y="1106424"/>
            <a:ext cx="829360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Arrays can be initialized at compile time using specific values.</a:t>
            </a:r>
            <a:endParaRPr lang="en-US" sz="2110" dirty="0"/>
          </a:p>
        </p:txBody>
      </p:sp>
      <p:sp>
        <p:nvSpPr>
          <p:cNvPr id="6" name="Text 2"/>
          <p:cNvSpPr/>
          <p:nvPr/>
        </p:nvSpPr>
        <p:spPr>
          <a:xfrm>
            <a:off x="5660136" y="1865376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Example:</a:t>
            </a:r>
            <a:endParaRPr lang="en-US" sz="2110" dirty="0"/>
          </a:p>
        </p:txBody>
      </p:sp>
      <p:sp>
        <p:nvSpPr>
          <p:cNvPr id="7" name="Text 3"/>
          <p:cNvSpPr/>
          <p:nvPr/>
        </p:nvSpPr>
        <p:spPr>
          <a:xfrm>
            <a:off x="5660136" y="2313432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 arr[5] = {10, 20, 30, 40, 50};</a:t>
            </a:r>
            <a:endParaRPr lang="en-US" sz="2110" dirty="0"/>
          </a:p>
        </p:txBody>
      </p:sp>
      <p:sp>
        <p:nvSpPr>
          <p:cNvPr id="8" name="Text 4"/>
          <p:cNvSpPr/>
          <p:nvPr/>
        </p:nvSpPr>
        <p:spPr>
          <a:xfrm>
            <a:off x="5660136" y="2752344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 arr[5] = {1, 2};   // arr = {1, 2, 0, 0, 0}</a:t>
            </a:r>
            <a:endParaRPr lang="en-US" sz="2110" dirty="0"/>
          </a:p>
        </p:txBody>
      </p:sp>
      <p:sp>
        <p:nvSpPr>
          <p:cNvPr id="9" name="Text 5"/>
          <p:cNvSpPr/>
          <p:nvPr/>
        </p:nvSpPr>
        <p:spPr>
          <a:xfrm>
            <a:off x="5660136" y="3200400"/>
            <a:ext cx="829360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 arr[] = {1, 2, 3};   // size = 3 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2110" dirty="0"/>
          </a:p>
        </p:txBody>
      </p:sp>
      <p:sp>
        <p:nvSpPr>
          <p:cNvPr id="10" name="Text 6"/>
          <p:cNvSpPr/>
          <p:nvPr/>
        </p:nvSpPr>
        <p:spPr>
          <a:xfrm>
            <a:off x="5660136" y="3959352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90"/>
              </a:lnSpc>
              <a:buNone/>
            </a:pPr>
            <a:r>
              <a:rPr lang="en-US" sz="29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Run-time Initialization</a:t>
            </a:r>
            <a:endParaRPr lang="en-US" sz="2910" dirty="0"/>
          </a:p>
        </p:txBody>
      </p:sp>
      <p:sp>
        <p:nvSpPr>
          <p:cNvPr id="11" name="Text 7"/>
          <p:cNvSpPr/>
          <p:nvPr/>
        </p:nvSpPr>
        <p:spPr>
          <a:xfrm>
            <a:off x="5660136" y="452628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Arrays can also be initialized at run-time using scanf.</a:t>
            </a:r>
            <a:endParaRPr lang="en-US" sz="2110" dirty="0"/>
          </a:p>
        </p:txBody>
      </p:sp>
      <p:sp>
        <p:nvSpPr>
          <p:cNvPr id="12" name="Text 8"/>
          <p:cNvSpPr/>
          <p:nvPr/>
        </p:nvSpPr>
        <p:spPr>
          <a:xfrm>
            <a:off x="5660136" y="4965192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#include &lt;stdio.h&gt;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3" name="Text 9"/>
          <p:cNvSpPr/>
          <p:nvPr/>
        </p:nvSpPr>
        <p:spPr>
          <a:xfrm>
            <a:off x="5660136" y="5413248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 main() {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4" name="Text 10"/>
          <p:cNvSpPr/>
          <p:nvPr/>
        </p:nvSpPr>
        <p:spPr>
          <a:xfrm>
            <a:off x="5660136" y="585216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int arr[5];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5" name="Text 11"/>
          <p:cNvSpPr/>
          <p:nvPr/>
        </p:nvSpPr>
        <p:spPr>
          <a:xfrm>
            <a:off x="5660136" y="6291072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for(int i = 0; i &lt; 5; i++) {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6" name="Text 12"/>
          <p:cNvSpPr/>
          <p:nvPr/>
        </p:nvSpPr>
        <p:spPr>
          <a:xfrm>
            <a:off x="5660136" y="6739128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    printf("Enter element %d: ", i+1);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7" name="Text 13"/>
          <p:cNvSpPr/>
          <p:nvPr/>
        </p:nvSpPr>
        <p:spPr>
          <a:xfrm>
            <a:off x="5660136" y="717804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    scanf("%d", &amp;arr[i]);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8" name="Text 14"/>
          <p:cNvSpPr/>
          <p:nvPr/>
        </p:nvSpPr>
        <p:spPr>
          <a:xfrm>
            <a:off x="5660136" y="7616952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}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19" name="Text 15"/>
          <p:cNvSpPr/>
          <p:nvPr/>
        </p:nvSpPr>
        <p:spPr>
          <a:xfrm>
            <a:off x="5660136" y="8065008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   return 0;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20" name="Text 16"/>
          <p:cNvSpPr/>
          <p:nvPr/>
        </p:nvSpPr>
        <p:spPr>
          <a:xfrm>
            <a:off x="5660136" y="8503920"/>
            <a:ext cx="82936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}</a:t>
            </a:r>
            <a:endParaRPr lang="en-US" sz="2110" dirty="0"/>
          </a:p>
          <a:p>
            <a:pPr algn="l" indent="0" marL="0">
              <a:lnSpc>
                <a:spcPts val="2530"/>
              </a:lnSpc>
              <a:buNone/>
            </a:pPr>
            <a:endParaRPr lang="en-US" sz="2110" dirty="0"/>
          </a:p>
        </p:txBody>
      </p:sp>
      <p:sp>
        <p:nvSpPr>
          <p:cNvPr id="21" name="Text 17"/>
          <p:cNvSpPr/>
          <p:nvPr/>
        </p:nvSpPr>
        <p:spPr>
          <a:xfrm>
            <a:off x="5660136" y="8951976"/>
            <a:ext cx="829360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90"/>
              </a:lnSpc>
              <a:buNone/>
            </a:pPr>
            <a:r>
              <a:rPr lang="en-US" sz="291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29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1490472"/>
            <a:ext cx="2843784" cy="19385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4400" y="1591056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14400" y="2057400"/>
            <a:ext cx="245059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04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14400" y="3044952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87705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81328"/>
            <a:ext cx="978408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1324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Accessing Array Elements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1655064"/>
            <a:ext cx="8293608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Indexing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5660136" y="2679192"/>
            <a:ext cx="8293608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680"/>
              </a:lnSpc>
              <a:buNone/>
            </a:pPr>
            <a:r>
              <a:rPr lang="en-US" sz="307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Elements are accessed using indexing.</a:t>
            </a:r>
            <a:endParaRPr lang="en-US" sz="3070" dirty="0"/>
          </a:p>
        </p:txBody>
      </p:sp>
      <p:sp>
        <p:nvSpPr>
          <p:cNvPr id="6" name="Text 2"/>
          <p:cNvSpPr/>
          <p:nvPr/>
        </p:nvSpPr>
        <p:spPr>
          <a:xfrm>
            <a:off x="5660136" y="3364992"/>
            <a:ext cx="8293608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680"/>
              </a:lnSpc>
              <a:buNone/>
            </a:pPr>
            <a:r>
              <a:rPr lang="en-US" sz="307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Index starts from 0 and ends at size-1.</a:t>
            </a:r>
            <a:endParaRPr lang="en-US" sz="3070" dirty="0"/>
          </a:p>
        </p:txBody>
      </p:sp>
      <p:sp>
        <p:nvSpPr>
          <p:cNvPr id="7" name="Text 3"/>
          <p:cNvSpPr/>
          <p:nvPr/>
        </p:nvSpPr>
        <p:spPr>
          <a:xfrm>
            <a:off x="5660136" y="4059936"/>
            <a:ext cx="8293608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680"/>
              </a:lnSpc>
              <a:buNone/>
            </a:pPr>
            <a:r>
              <a:rPr lang="en-US" sz="307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Example</a:t>
            </a:r>
            <a:endParaRPr lang="en-US" sz="3070" dirty="0"/>
          </a:p>
        </p:txBody>
      </p:sp>
      <p:sp>
        <p:nvSpPr>
          <p:cNvPr id="8" name="Text 4"/>
          <p:cNvSpPr/>
          <p:nvPr/>
        </p:nvSpPr>
        <p:spPr>
          <a:xfrm>
            <a:off x="5660136" y="4745736"/>
            <a:ext cx="829360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680"/>
              </a:lnSpc>
              <a:buNone/>
            </a:pPr>
            <a:r>
              <a:rPr lang="en-US" sz="307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 marks[5] = {90, 85, 88, 92, 80}; printf("%d", marks[0]); // 90 </a:t>
            </a:r>
            <a:endParaRPr lang="en-US" sz="3070" dirty="0"/>
          </a:p>
        </p:txBody>
      </p:sp>
      <p:sp>
        <p:nvSpPr>
          <p:cNvPr id="9" name="Text 5"/>
          <p:cNvSpPr/>
          <p:nvPr/>
        </p:nvSpPr>
        <p:spPr>
          <a:xfrm>
            <a:off x="5660136" y="5897880"/>
            <a:ext cx="8293608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680"/>
              </a:lnSpc>
              <a:buNone/>
            </a:pPr>
            <a:r>
              <a:rPr lang="en-US" sz="307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Visual: Table showing indices &amp; values.</a:t>
            </a:r>
            <a:endParaRPr lang="en-US" sz="307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1490472"/>
            <a:ext cx="2843784" cy="19385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4400" y="1591056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14400" y="2057400"/>
            <a:ext cx="245059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350"/>
              </a:lnSpc>
              <a:buNone/>
            </a:pPr>
            <a:r>
              <a:rPr lang="en-US" sz="529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05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14400" y="3044952"/>
            <a:ext cx="24505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87705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81328"/>
            <a:ext cx="978408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1324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6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Traversal Using Loops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1D1D1D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2025-09-16T18:02:08Z</dcterms:created>
  <dcterms:modified xsi:type="dcterms:W3CDTF">2025-09-16T18:02:08Z</dcterms:modified>
</cp:coreProperties>
</file>